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9" r:id="rId3"/>
    <p:sldId id="273" r:id="rId4"/>
    <p:sldId id="290" r:id="rId5"/>
    <p:sldId id="274" r:id="rId6"/>
    <p:sldId id="291" r:id="rId7"/>
    <p:sldId id="287" r:id="rId8"/>
    <p:sldId id="289" r:id="rId9"/>
    <p:sldId id="292" r:id="rId10"/>
    <p:sldId id="275" r:id="rId11"/>
    <p:sldId id="293" r:id="rId12"/>
    <p:sldId id="294" r:id="rId13"/>
    <p:sldId id="288" r:id="rId14"/>
    <p:sldId id="295" r:id="rId15"/>
    <p:sldId id="298" r:id="rId16"/>
    <p:sldId id="296" r:id="rId17"/>
    <p:sldId id="297" r:id="rId18"/>
    <p:sldId id="300" r:id="rId19"/>
    <p:sldId id="301" r:id="rId20"/>
    <p:sldId id="302" r:id="rId21"/>
    <p:sldId id="303" r:id="rId22"/>
    <p:sldId id="304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E4B"/>
    <a:srgbClr val="71C586"/>
    <a:srgbClr val="E3C420"/>
    <a:srgbClr val="5B791B"/>
    <a:srgbClr val="3853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18" autoAdjust="0"/>
    <p:restoredTop sz="94660"/>
  </p:normalViewPr>
  <p:slideViewPr>
    <p:cSldViewPr snapToGrid="0" snapToObjects="1">
      <p:cViewPr>
        <p:scale>
          <a:sx n="63" d="100"/>
          <a:sy n="63" d="100"/>
        </p:scale>
        <p:origin x="-992" y="-12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BF6E26-EE3B-8247-954A-A408B42A5417}" type="datetimeFigureOut">
              <a:rPr lang="en-US" smtClean="0"/>
              <a:t>2/15/20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7D6F93-84A5-B448-BCEA-1353AEF3F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767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7D6F93-84A5-B448-BCEA-1353AEF3F34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493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82E-692F-834A-9754-308AA77C736C}" type="datetimeFigureOut">
              <a:rPr lang="en-US" smtClean="0"/>
              <a:t>2/15/20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5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82E-692F-834A-9754-308AA77C736C}" type="datetimeFigureOut">
              <a:rPr lang="en-US" smtClean="0"/>
              <a:t>2/15/20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040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82E-692F-834A-9754-308AA77C736C}" type="datetimeFigureOut">
              <a:rPr lang="en-US" smtClean="0"/>
              <a:t>2/15/20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454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82E-692F-834A-9754-308AA77C736C}" type="datetimeFigureOut">
              <a:rPr lang="en-US" smtClean="0"/>
              <a:t>2/15/20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6673740" y="6630769"/>
            <a:ext cx="25269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 smtClean="0"/>
              <a:t>The Daring English Teacher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9569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82E-692F-834A-9754-308AA77C736C}" type="datetimeFigureOut">
              <a:rPr lang="en-US" smtClean="0"/>
              <a:t>2/15/20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777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82E-692F-834A-9754-308AA77C736C}" type="datetimeFigureOut">
              <a:rPr lang="en-US" smtClean="0"/>
              <a:t>2/15/20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165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82E-692F-834A-9754-308AA77C736C}" type="datetimeFigureOut">
              <a:rPr lang="en-US" smtClean="0"/>
              <a:t>2/15/20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23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82E-692F-834A-9754-308AA77C736C}" type="datetimeFigureOut">
              <a:rPr lang="en-US" smtClean="0"/>
              <a:t>2/15/20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918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82E-692F-834A-9754-308AA77C736C}" type="datetimeFigureOut">
              <a:rPr lang="en-US" smtClean="0"/>
              <a:t>2/15/20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823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82E-692F-834A-9754-308AA77C736C}" type="datetimeFigureOut">
              <a:rPr lang="en-US" smtClean="0"/>
              <a:t>2/15/20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932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82E-692F-834A-9754-308AA77C736C}" type="datetimeFigureOut">
              <a:rPr lang="en-US" smtClean="0"/>
              <a:t>2/15/20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081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solidFill>
            <a:srgbClr val="FFFFFF"/>
          </a:solidFill>
          <a:ln w="38100" cmpd="sng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solidFill>
            <a:srgbClr val="FFFFFF"/>
          </a:solidFill>
          <a:ln w="38100" cmpd="sng">
            <a:solidFill>
              <a:srgbClr val="000000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33B82E-692F-834A-9754-308AA77C736C}" type="datetimeFigureOut">
              <a:rPr lang="en-US" smtClean="0"/>
              <a:t>2/15/20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538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6600" b="1" kern="1200">
          <a:ln w="12700">
            <a:solidFill>
              <a:schemeClr val="bg1"/>
            </a:solidFill>
          </a:ln>
          <a:solidFill>
            <a:schemeClr val="tx1"/>
          </a:solidFill>
          <a:effectLst>
            <a:glow rad="101600">
              <a:schemeClr val="bg1"/>
            </a:glow>
            <a:outerShdw blurRad="50800" dist="38100" dir="2700000" algn="tl" rotWithShape="0">
              <a:srgbClr val="71C586"/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43788" y="5080566"/>
            <a:ext cx="4981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All About</a:t>
            </a:r>
            <a:endParaRPr lang="en-US" sz="5400" dirty="0"/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1430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 rot="21040948">
            <a:off x="142308" y="1401960"/>
            <a:ext cx="4816950" cy="1470025"/>
          </a:xfrm>
          <a:prstGeom prst="rect">
            <a:avLst/>
          </a:prstGeom>
          <a:noFill/>
          <a:ln w="38100" cmpd="sng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b="1" kern="120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srgbClr val="9E004B"/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80000"/>
              </a:lnSpc>
            </a:pPr>
            <a:r>
              <a:rPr lang="en-US" sz="12900" b="0" spc="-150" dirty="0" smtClean="0">
                <a:ln w="19050">
                  <a:solidFill>
                    <a:srgbClr val="71C586"/>
                  </a:solidFill>
                </a:ln>
                <a:effectLst>
                  <a:glow rad="101600">
                    <a:schemeClr val="bg1"/>
                  </a:glow>
                  <a:outerShdw blurRad="50800" dist="38100" dir="2700000" algn="tl" rotWithShape="0">
                    <a:schemeClr val="tx1">
                      <a:alpha val="99000"/>
                    </a:schemeClr>
                  </a:outerShdw>
                </a:effectLst>
                <a:latin typeface="KG Sorry Not Sorry Chub"/>
                <a:cs typeface="KG Sorry Not Sorry Chub"/>
              </a:rPr>
              <a:t>Parts of </a:t>
            </a:r>
            <a:r>
              <a:rPr lang="en-US" sz="13000" b="0" spc="-150" dirty="0" smtClean="0">
                <a:ln w="19050">
                  <a:solidFill>
                    <a:srgbClr val="71C586"/>
                  </a:solidFill>
                </a:ln>
                <a:effectLst>
                  <a:glow rad="101600">
                    <a:schemeClr val="bg1"/>
                  </a:glow>
                  <a:outerShdw blurRad="50800" dist="38100" dir="2700000" algn="tl" rotWithShape="0">
                    <a:schemeClr val="tx1">
                      <a:alpha val="99000"/>
                    </a:schemeClr>
                  </a:outerShdw>
                </a:effectLst>
                <a:latin typeface="KG Sorry Not Sorry Chub"/>
                <a:cs typeface="KG Sorry Not Sorry Chub"/>
              </a:rPr>
              <a:t/>
            </a:r>
            <a:br>
              <a:rPr lang="en-US" sz="13000" b="0" spc="-150" dirty="0" smtClean="0">
                <a:ln w="19050">
                  <a:solidFill>
                    <a:srgbClr val="71C586"/>
                  </a:solidFill>
                </a:ln>
                <a:effectLst>
                  <a:glow rad="101600">
                    <a:schemeClr val="bg1"/>
                  </a:glow>
                  <a:outerShdw blurRad="50800" dist="38100" dir="2700000" algn="tl" rotWithShape="0">
                    <a:schemeClr val="tx1">
                      <a:alpha val="99000"/>
                    </a:schemeClr>
                  </a:outerShdw>
                </a:effectLst>
                <a:latin typeface="KG Sorry Not Sorry Chub"/>
                <a:cs typeface="KG Sorry Not Sorry Chub"/>
              </a:rPr>
            </a:br>
            <a:r>
              <a:rPr lang="en-US" sz="15600" b="0" spc="-150" dirty="0" smtClean="0">
                <a:ln w="19050">
                  <a:solidFill>
                    <a:srgbClr val="71C586"/>
                  </a:solidFill>
                </a:ln>
                <a:effectLst>
                  <a:glow rad="101600">
                    <a:schemeClr val="bg1"/>
                  </a:glow>
                  <a:outerShdw blurRad="50800" dist="38100" dir="2700000" algn="tl" rotWithShape="0">
                    <a:schemeClr val="tx1">
                      <a:alpha val="99000"/>
                    </a:schemeClr>
                  </a:outerShdw>
                </a:effectLst>
                <a:latin typeface="KG Sorry Not Sorry Chub"/>
                <a:cs typeface="KG Sorry Not Sorry Chub"/>
              </a:rPr>
              <a:t>Speech</a:t>
            </a:r>
            <a:endParaRPr lang="en-US" sz="13000" b="0" spc="-150" dirty="0">
              <a:ln w="19050">
                <a:solidFill>
                  <a:srgbClr val="71C586"/>
                </a:solidFill>
              </a:ln>
              <a:effectLst>
                <a:glow rad="101600">
                  <a:schemeClr val="bg1"/>
                </a:glow>
                <a:outerShdw blurRad="50800" dist="38100" dir="2700000" algn="tl" rotWithShape="0">
                  <a:schemeClr val="tx1">
                    <a:alpha val="99000"/>
                  </a:schemeClr>
                </a:outerShdw>
              </a:effectLst>
              <a:latin typeface="KG Sorry Not Sorry Chub"/>
              <a:cs typeface="KG Sorry Not Sorry Chub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13593" y="4009306"/>
            <a:ext cx="8172304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7500" b="1" dirty="0" smtClean="0">
                <a:effectLst>
                  <a:glow rad="101600">
                    <a:schemeClr val="bg1"/>
                  </a:glow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KG Eliza Schuyler Script"/>
                <a:cs typeface="KG Eliza Schuyler Script"/>
              </a:rPr>
              <a:t>Verbs</a:t>
            </a:r>
            <a:endParaRPr lang="en-US" sz="17500" b="1" dirty="0">
              <a:effectLst>
                <a:glow rad="101600">
                  <a:schemeClr val="bg1"/>
                </a:glow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  <a:latin typeface="KG Eliza Schuyler Script"/>
              <a:cs typeface="KG Eliza Schuyler Script"/>
            </a:endParaRPr>
          </a:p>
        </p:txBody>
      </p:sp>
      <p:pic>
        <p:nvPicPr>
          <p:cNvPr id="2" name="Picture 1" descr="Slide01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525"/>
            <a:ext cx="9144000" cy="685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5371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900" dirty="0" smtClean="0"/>
              <a:t>Linking vs. Auxiliary Verbs</a:t>
            </a:r>
            <a:endParaRPr lang="en-US" sz="49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solidFill>
            <a:srgbClr val="FDFE4B"/>
          </a:solidFill>
        </p:spPr>
        <p:txBody>
          <a:bodyPr>
            <a:noAutofit/>
          </a:bodyPr>
          <a:lstStyle/>
          <a:p>
            <a:pPr algn="ctr"/>
            <a:r>
              <a:rPr lang="en-US" sz="3600" dirty="0" smtClean="0">
                <a:ln>
                  <a:solidFill>
                    <a:schemeClr val="tx1"/>
                  </a:solidFill>
                </a:ln>
                <a:effectLst>
                  <a:glow rad="101600">
                    <a:schemeClr val="bg1"/>
                  </a:glow>
                  <a:outerShdw blurRad="50800" dist="38100" dir="2700000" algn="tl" rotWithShape="0">
                    <a:schemeClr val="tx1">
                      <a:alpha val="43000"/>
                    </a:schemeClr>
                  </a:outerShdw>
                </a:effectLst>
              </a:rPr>
              <a:t>Linking Verbs</a:t>
            </a:r>
            <a:endParaRPr lang="en-US" sz="3600" dirty="0">
              <a:ln>
                <a:solidFill>
                  <a:schemeClr val="tx1"/>
                </a:solidFill>
              </a:ln>
              <a:effectLst>
                <a:glow rad="101600">
                  <a:schemeClr val="bg1"/>
                </a:glow>
                <a:outerShdw blurRad="50800" dist="38100" dir="2700000" algn="tl" rotWithShape="0">
                  <a:schemeClr val="tx1">
                    <a:alpha val="43000"/>
                  </a:schemeClr>
                </a:outerShdw>
              </a:effectLst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442494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 smtClean="0"/>
              <a:t>Linking verbs do not show action. They connect the subject of the verb to more information about the subject.</a:t>
            </a:r>
          </a:p>
          <a:p>
            <a:pPr marL="0" indent="0">
              <a:buNone/>
            </a:pPr>
            <a:r>
              <a:rPr lang="en-US" sz="2600" b="1" dirty="0" smtClean="0"/>
              <a:t>Examples:</a:t>
            </a:r>
          </a:p>
          <a:p>
            <a:pPr marL="0" indent="0">
              <a:buNone/>
            </a:pPr>
            <a:r>
              <a:rPr lang="en-US" sz="2600" dirty="0" smtClean="0"/>
              <a:t>Louisa </a:t>
            </a:r>
            <a:r>
              <a:rPr lang="en-US" sz="2600" b="1" u="sng" dirty="0" smtClean="0"/>
              <a:t>is</a:t>
            </a:r>
            <a:r>
              <a:rPr lang="en-US" sz="2600" dirty="0" smtClean="0"/>
              <a:t> a student.</a:t>
            </a:r>
          </a:p>
          <a:p>
            <a:pPr marL="0" indent="0">
              <a:buNone/>
            </a:pPr>
            <a:r>
              <a:rPr lang="en-US" sz="2600" dirty="0" smtClean="0"/>
              <a:t>The class </a:t>
            </a:r>
            <a:r>
              <a:rPr lang="en-US" sz="2600" b="1" u="sng" dirty="0" smtClean="0"/>
              <a:t>seems</a:t>
            </a:r>
            <a:r>
              <a:rPr lang="en-US" sz="2600" dirty="0" smtClean="0"/>
              <a:t> interesting.</a:t>
            </a:r>
            <a:endParaRPr lang="en-US" sz="2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solidFill>
            <a:srgbClr val="FDFE4B"/>
          </a:solidFill>
        </p:spPr>
        <p:txBody>
          <a:bodyPr>
            <a:noAutofit/>
          </a:bodyPr>
          <a:lstStyle/>
          <a:p>
            <a:pPr algn="ctr"/>
            <a:r>
              <a:rPr lang="en-US" sz="3600" dirty="0" smtClean="0">
                <a:ln>
                  <a:solidFill>
                    <a:schemeClr val="tx1"/>
                  </a:solidFill>
                </a:ln>
                <a:effectLst>
                  <a:glow rad="101600">
                    <a:schemeClr val="bg1"/>
                  </a:glow>
                  <a:outerShdw blurRad="50800" dist="38100" dir="2700000" algn="tl" rotWithShape="0">
                    <a:schemeClr val="tx1">
                      <a:alpha val="43000"/>
                    </a:schemeClr>
                  </a:outerShdw>
                </a:effectLst>
              </a:rPr>
              <a:t>Auxiliary Verbs</a:t>
            </a:r>
            <a:endParaRPr lang="en-US" sz="3600" dirty="0">
              <a:ln>
                <a:solidFill>
                  <a:schemeClr val="tx1"/>
                </a:solidFill>
              </a:ln>
              <a:effectLst>
                <a:glow rad="101600">
                  <a:schemeClr val="bg1"/>
                </a:glow>
                <a:outerShdw blurRad="50800" dist="38100" dir="2700000" algn="tl" rotWithShape="0">
                  <a:schemeClr val="tx1">
                    <a:alpha val="43000"/>
                  </a:schemeClr>
                </a:outerShdw>
              </a:effectLst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44249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Auxiliary verbs come before the main verb in a sentence to assist the main verb by showing time and meaning.</a:t>
            </a:r>
          </a:p>
          <a:p>
            <a:pPr marL="0" indent="0">
              <a:buNone/>
            </a:pPr>
            <a:r>
              <a:rPr lang="en-US" b="1" dirty="0" smtClean="0"/>
              <a:t>Examples:</a:t>
            </a:r>
          </a:p>
          <a:p>
            <a:pPr marL="0" indent="0">
              <a:buNone/>
            </a:pPr>
            <a:r>
              <a:rPr lang="en-US" dirty="0" smtClean="0"/>
              <a:t>Louisa </a:t>
            </a:r>
            <a:r>
              <a:rPr lang="en-US" b="1" u="sng" dirty="0" smtClean="0"/>
              <a:t>is</a:t>
            </a:r>
            <a:r>
              <a:rPr lang="en-US" dirty="0" smtClean="0"/>
              <a:t> writing the paper.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Jose </a:t>
            </a:r>
            <a:r>
              <a:rPr lang="en-US" b="1" u="sng" dirty="0" smtClean="0"/>
              <a:t>can</a:t>
            </a:r>
            <a:r>
              <a:rPr lang="en-US" dirty="0" smtClean="0"/>
              <a:t> go to the arcade.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6451096" y="4914258"/>
            <a:ext cx="249261" cy="462937"/>
          </a:xfrm>
          <a:prstGeom prst="straightConnector1">
            <a:avLst/>
          </a:prstGeom>
          <a:ln w="57150" cmpd="sng">
            <a:solidFill>
              <a:srgbClr val="5B791B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700357" y="5197789"/>
            <a:ext cx="1436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</a:t>
            </a:r>
            <a:r>
              <a:rPr lang="en-US" dirty="0" smtClean="0"/>
              <a:t>ain verbs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6451096" y="5377195"/>
            <a:ext cx="249261" cy="499223"/>
          </a:xfrm>
          <a:prstGeom prst="straightConnector1">
            <a:avLst/>
          </a:prstGeom>
          <a:ln w="57150" cmpd="sng">
            <a:solidFill>
              <a:srgbClr val="5B791B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8651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 smtClean="0"/>
              <a:t>Verb 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  <a:ln>
            <a:solidFill>
              <a:srgbClr val="000000"/>
            </a:solidFill>
          </a:ln>
        </p:spPr>
        <p:txBody>
          <a:bodyPr>
            <a:normAutofit/>
          </a:bodyPr>
          <a:lstStyle/>
          <a:p>
            <a:r>
              <a:rPr lang="en-US" b="1" dirty="0" smtClean="0"/>
              <a:t>All verbs have five forms. These forms are often referred to as principal parts. </a:t>
            </a:r>
          </a:p>
          <a:p>
            <a:r>
              <a:rPr lang="en-US" dirty="0" smtClean="0"/>
              <a:t>The five forms:</a:t>
            </a:r>
          </a:p>
          <a:p>
            <a:pPr lvl="1"/>
            <a:r>
              <a:rPr lang="en-US" dirty="0" smtClean="0"/>
              <a:t>infinitive</a:t>
            </a:r>
          </a:p>
          <a:p>
            <a:pPr lvl="1"/>
            <a:r>
              <a:rPr lang="en-US" dirty="0" smtClean="0"/>
              <a:t>simple present</a:t>
            </a:r>
          </a:p>
          <a:p>
            <a:pPr lvl="1"/>
            <a:r>
              <a:rPr lang="en-US" dirty="0" smtClean="0"/>
              <a:t>simple past</a:t>
            </a:r>
          </a:p>
          <a:p>
            <a:pPr lvl="1"/>
            <a:r>
              <a:rPr lang="en-US" dirty="0" smtClean="0"/>
              <a:t>past participle</a:t>
            </a:r>
          </a:p>
          <a:p>
            <a:pPr lvl="1"/>
            <a:r>
              <a:rPr lang="en-US" dirty="0" smtClean="0"/>
              <a:t>present participle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9149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Verbs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verbs will follow the same pattern for these five forms…</a:t>
            </a:r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except for </a:t>
            </a:r>
            <a:r>
              <a:rPr lang="en-US" b="1" dirty="0"/>
              <a:t>irregular verbs. </a:t>
            </a:r>
          </a:p>
          <a:p>
            <a:r>
              <a:rPr lang="en-US" b="1" dirty="0" smtClean="0"/>
              <a:t>Irregular verbs</a:t>
            </a:r>
            <a:r>
              <a:rPr lang="en-US" dirty="0" smtClean="0"/>
              <a:t> do not follow the usual rules for verb forms. </a:t>
            </a:r>
            <a:endParaRPr lang="en-US" b="1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510854"/>
              </p:ext>
            </p:extLst>
          </p:nvPr>
        </p:nvGraphicFramePr>
        <p:xfrm>
          <a:off x="610047" y="2691170"/>
          <a:ext cx="7912285" cy="1752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82457"/>
                <a:gridCol w="1582457"/>
                <a:gridCol w="1582457"/>
                <a:gridCol w="1582457"/>
                <a:gridCol w="1582457"/>
              </a:tblGrid>
              <a:tr h="632801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Infinitive</a:t>
                      </a:r>
                      <a:endParaRPr lang="en-US" b="0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DFE4B">
                        <a:alpha val="42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Simple Present</a:t>
                      </a:r>
                      <a:endParaRPr lang="en-US" b="0" dirty="0"/>
                    </a:p>
                  </a:txBody>
                  <a:tcP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DFE4B">
                        <a:alpha val="42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Simple Past</a:t>
                      </a:r>
                      <a:endParaRPr lang="en-US" b="0" dirty="0"/>
                    </a:p>
                  </a:txBody>
                  <a:tcP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DFE4B">
                        <a:alpha val="42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Past Participle</a:t>
                      </a:r>
                      <a:endParaRPr lang="en-US" b="0" dirty="0"/>
                    </a:p>
                  </a:txBody>
                  <a:tcP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DFE4B">
                        <a:alpha val="42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Present Participle</a:t>
                      </a:r>
                      <a:endParaRPr lang="en-US" b="0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DFE4B">
                        <a:alpha val="42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 walk</a:t>
                      </a:r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walk(s)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walked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walked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walking</a:t>
                      </a:r>
                      <a:endParaRPr lang="en-US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 smile</a:t>
                      </a:r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smile(s)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smiled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smiled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smiling</a:t>
                      </a:r>
                      <a:endParaRPr lang="en-US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 laugh</a:t>
                      </a:r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laugh(s)</a:t>
                      </a:r>
                      <a:endParaRPr lang="en-US" dirty="0"/>
                    </a:p>
                  </a:txBody>
                  <a:tcPr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laughed</a:t>
                      </a:r>
                      <a:endParaRPr lang="en-US" dirty="0"/>
                    </a:p>
                  </a:txBody>
                  <a:tcPr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laughed</a:t>
                      </a:r>
                      <a:endParaRPr lang="en-US" dirty="0"/>
                    </a:p>
                  </a:txBody>
                  <a:tcPr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laughing</a:t>
                      </a:r>
                      <a:endParaRPr lang="en-US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1615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Irregular Verbs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Irregular Verb Examples: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3739275"/>
              </p:ext>
            </p:extLst>
          </p:nvPr>
        </p:nvGraphicFramePr>
        <p:xfrm>
          <a:off x="610047" y="2239784"/>
          <a:ext cx="7912285" cy="3606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82457"/>
                <a:gridCol w="1582457"/>
                <a:gridCol w="1582457"/>
                <a:gridCol w="1582457"/>
                <a:gridCol w="1582457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Infinitive</a:t>
                      </a:r>
                      <a:endParaRPr lang="en-US" b="1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DFE4B">
                        <a:alpha val="42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Simple Present</a:t>
                      </a:r>
                      <a:endParaRPr lang="en-US" b="1" dirty="0"/>
                    </a:p>
                  </a:txBody>
                  <a:tcP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DFE4B">
                        <a:alpha val="42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Simple Past</a:t>
                      </a:r>
                      <a:endParaRPr lang="en-US" b="1" dirty="0"/>
                    </a:p>
                  </a:txBody>
                  <a:tcP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DFE4B">
                        <a:alpha val="42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Past Participle</a:t>
                      </a:r>
                      <a:endParaRPr lang="en-US" b="1" dirty="0"/>
                    </a:p>
                  </a:txBody>
                  <a:tcP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DFE4B">
                        <a:alpha val="42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Present Participle</a:t>
                      </a:r>
                      <a:endParaRPr lang="en-US" b="1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DFE4B">
                        <a:alpha val="42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 swim</a:t>
                      </a:r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swim(s)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swam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swum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swimming</a:t>
                      </a:r>
                      <a:endParaRPr lang="en-US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 drive</a:t>
                      </a:r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drive(s)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drove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driven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driving</a:t>
                      </a:r>
                      <a:endParaRPr lang="en-US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 be</a:t>
                      </a:r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am, is, are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was, were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been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being</a:t>
                      </a:r>
                      <a:endParaRPr lang="en-US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 break</a:t>
                      </a:r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break(s)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broke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broken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breaking</a:t>
                      </a:r>
                      <a:endParaRPr lang="en-US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 sing</a:t>
                      </a:r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sing(s)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singing</a:t>
                      </a:r>
                      <a:endParaRPr lang="en-US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 write</a:t>
                      </a:r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write(s)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wrote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written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writing </a:t>
                      </a:r>
                      <a:endParaRPr lang="en-US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 speak</a:t>
                      </a:r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speak(s)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spoke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spoken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speaking</a:t>
                      </a:r>
                      <a:endParaRPr lang="en-US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 eat</a:t>
                      </a:r>
                      <a:endParaRPr lang="en-US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eat(s)</a:t>
                      </a:r>
                      <a:endParaRPr lang="en-US" dirty="0"/>
                    </a:p>
                  </a:txBody>
                  <a:tcPr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ate</a:t>
                      </a:r>
                      <a:endParaRPr lang="en-US" dirty="0"/>
                    </a:p>
                  </a:txBody>
                  <a:tcPr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eaten</a:t>
                      </a:r>
                      <a:endParaRPr lang="en-US" dirty="0"/>
                    </a:p>
                  </a:txBody>
                  <a:tcPr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eating</a:t>
                      </a:r>
                      <a:endParaRPr lang="en-US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44706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Subject Verb Agreement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 order to be grammatically correct, the verb must agree with the subject (noun) of the sentence.</a:t>
            </a:r>
          </a:p>
          <a:p>
            <a:r>
              <a:rPr lang="en-US" dirty="0" smtClean="0"/>
              <a:t>Singular subjects need singular verbs</a:t>
            </a:r>
          </a:p>
          <a:p>
            <a:pPr lvl="1"/>
            <a:r>
              <a:rPr lang="en-US" dirty="0" smtClean="0"/>
              <a:t>The </a:t>
            </a:r>
            <a:r>
              <a:rPr lang="en-US" b="1" dirty="0" smtClean="0"/>
              <a:t>cake</a:t>
            </a:r>
            <a:r>
              <a:rPr lang="en-US" dirty="0" smtClean="0"/>
              <a:t> </a:t>
            </a:r>
            <a:r>
              <a:rPr lang="en-US" b="1" u="sng" dirty="0" smtClean="0"/>
              <a:t>is</a:t>
            </a:r>
            <a:r>
              <a:rPr lang="en-US" dirty="0" smtClean="0"/>
              <a:t> delicious.</a:t>
            </a:r>
          </a:p>
          <a:p>
            <a:pPr lvl="1"/>
            <a:r>
              <a:rPr lang="en-US" b="1" dirty="0" smtClean="0">
                <a:solidFill>
                  <a:srgbClr val="0000FF"/>
                </a:solidFill>
              </a:rPr>
              <a:t>cake</a:t>
            </a:r>
            <a:r>
              <a:rPr lang="en-US" dirty="0" smtClean="0">
                <a:solidFill>
                  <a:srgbClr val="0000FF"/>
                </a:solidFill>
              </a:rPr>
              <a:t> is singular </a:t>
            </a:r>
            <a:r>
              <a:rPr lang="en-US" dirty="0" smtClean="0">
                <a:solidFill>
                  <a:srgbClr val="0000FF"/>
                </a:solidFill>
              </a:rPr>
              <a:t>and so </a:t>
            </a:r>
            <a:r>
              <a:rPr lang="en-US" dirty="0" smtClean="0">
                <a:solidFill>
                  <a:srgbClr val="0000FF"/>
                </a:solidFill>
              </a:rPr>
              <a:t>is the verb </a:t>
            </a:r>
            <a:r>
              <a:rPr lang="en-US" b="1" dirty="0" smtClean="0">
                <a:solidFill>
                  <a:srgbClr val="0000FF"/>
                </a:solidFill>
              </a:rPr>
              <a:t>is</a:t>
            </a:r>
          </a:p>
          <a:p>
            <a:r>
              <a:rPr lang="en-US" dirty="0" smtClean="0"/>
              <a:t>Plural subjects need plural verbs</a:t>
            </a:r>
          </a:p>
          <a:p>
            <a:pPr lvl="1"/>
            <a:r>
              <a:rPr lang="en-US" dirty="0" smtClean="0"/>
              <a:t>The </a:t>
            </a:r>
            <a:r>
              <a:rPr lang="en-US" b="1" dirty="0" smtClean="0"/>
              <a:t>cakes</a:t>
            </a:r>
            <a:r>
              <a:rPr lang="en-US" dirty="0" smtClean="0"/>
              <a:t> </a:t>
            </a:r>
            <a:r>
              <a:rPr lang="en-US" b="1" u="sng" dirty="0" smtClean="0"/>
              <a:t>are</a:t>
            </a:r>
            <a:r>
              <a:rPr lang="en-US" dirty="0" smtClean="0"/>
              <a:t> delicious.</a:t>
            </a:r>
          </a:p>
          <a:p>
            <a:pPr lvl="1"/>
            <a:r>
              <a:rPr lang="en-US" b="1" dirty="0" smtClean="0">
                <a:solidFill>
                  <a:srgbClr val="0000FF"/>
                </a:solidFill>
              </a:rPr>
              <a:t>cakes</a:t>
            </a:r>
            <a:r>
              <a:rPr lang="en-US" dirty="0" smtClean="0">
                <a:solidFill>
                  <a:srgbClr val="0000FF"/>
                </a:solidFill>
              </a:rPr>
              <a:t> is plural and so is the verb </a:t>
            </a:r>
            <a:r>
              <a:rPr lang="en-US" b="1" dirty="0" smtClean="0">
                <a:solidFill>
                  <a:srgbClr val="0000FF"/>
                </a:solidFill>
              </a:rPr>
              <a:t>are</a:t>
            </a:r>
            <a:endParaRPr lang="en-US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4921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Subject Verb Agreement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Collective nouns name groups of things and people and are singular nouns.</a:t>
            </a:r>
          </a:p>
          <a:p>
            <a:pPr marL="0" indent="0">
              <a:buNone/>
            </a:pPr>
            <a:r>
              <a:rPr lang="en-US" sz="2800" dirty="0" smtClean="0">
                <a:solidFill>
                  <a:srgbClr val="0000FF"/>
                </a:solidFill>
              </a:rPr>
              <a:t>family, group, majority, team, class</a:t>
            </a:r>
          </a:p>
          <a:p>
            <a:r>
              <a:rPr lang="en-US" b="1" dirty="0" smtClean="0"/>
              <a:t>Examples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The </a:t>
            </a:r>
            <a:r>
              <a:rPr lang="en-US" b="1" dirty="0" smtClean="0">
                <a:solidFill>
                  <a:srgbClr val="0000FF"/>
                </a:solidFill>
              </a:rPr>
              <a:t>team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b="1" u="sng" dirty="0" smtClean="0"/>
              <a:t>will</a:t>
            </a:r>
            <a:r>
              <a:rPr lang="en-US" dirty="0" smtClean="0"/>
              <a:t> </a:t>
            </a:r>
            <a:r>
              <a:rPr lang="en-US" b="1" u="sng" dirty="0" smtClean="0"/>
              <a:t>celebrate</a:t>
            </a:r>
            <a:r>
              <a:rPr lang="en-US" dirty="0" smtClean="0"/>
              <a:t> its victory tonight.</a:t>
            </a:r>
          </a:p>
          <a:p>
            <a:pPr lvl="1"/>
            <a:r>
              <a:rPr lang="en-US" dirty="0" smtClean="0"/>
              <a:t>When the bell rang, the </a:t>
            </a:r>
            <a:r>
              <a:rPr lang="en-US" b="1" dirty="0" smtClean="0">
                <a:solidFill>
                  <a:srgbClr val="0000FF"/>
                </a:solidFill>
              </a:rPr>
              <a:t>class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b="1" u="sng" dirty="0" smtClean="0"/>
              <a:t>was</a:t>
            </a:r>
            <a:r>
              <a:rPr lang="en-US" dirty="0" smtClean="0"/>
              <a:t> dismissed.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739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Subject Verb Agreement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 indefinite pronouns are singular and require a singular verb.</a:t>
            </a:r>
          </a:p>
          <a:p>
            <a:pPr marL="0" indent="0">
              <a:buNone/>
            </a:pPr>
            <a:r>
              <a:rPr lang="en-US" sz="2800" dirty="0" smtClean="0">
                <a:solidFill>
                  <a:srgbClr val="0000FF"/>
                </a:solidFill>
              </a:rPr>
              <a:t>anyone, everyone, </a:t>
            </a:r>
            <a:r>
              <a:rPr lang="en-US" sz="2800" dirty="0" smtClean="0">
                <a:solidFill>
                  <a:srgbClr val="0000FF"/>
                </a:solidFill>
              </a:rPr>
              <a:t>someone, </a:t>
            </a:r>
            <a:r>
              <a:rPr lang="en-US" sz="2800" dirty="0" smtClean="0">
                <a:solidFill>
                  <a:srgbClr val="0000FF"/>
                </a:solidFill>
              </a:rPr>
              <a:t>no one, nobody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b="1" dirty="0" smtClean="0">
                <a:solidFill>
                  <a:srgbClr val="0000FF"/>
                </a:solidFill>
              </a:rPr>
              <a:t>Someone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b="1" u="sng" dirty="0" smtClean="0"/>
              <a:t>went</a:t>
            </a:r>
            <a:r>
              <a:rPr lang="en-US" dirty="0" smtClean="0"/>
              <a:t> to the store yesterday.</a:t>
            </a:r>
          </a:p>
          <a:p>
            <a:pPr lvl="1"/>
            <a:r>
              <a:rPr lang="en-US" b="1" dirty="0" smtClean="0">
                <a:solidFill>
                  <a:srgbClr val="0000FF"/>
                </a:solidFill>
              </a:rPr>
              <a:t>Nobody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b="1" u="sng" dirty="0" smtClean="0"/>
              <a:t>has</a:t>
            </a:r>
            <a:r>
              <a:rPr lang="en-US" dirty="0" smtClean="0"/>
              <a:t> any spare change.</a:t>
            </a:r>
          </a:p>
          <a:p>
            <a:pPr lvl="1"/>
            <a:r>
              <a:rPr lang="en-US" b="1" dirty="0" smtClean="0">
                <a:solidFill>
                  <a:srgbClr val="0000FF"/>
                </a:solidFill>
              </a:rPr>
              <a:t>Anyone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can </a:t>
            </a:r>
            <a:r>
              <a:rPr lang="en-US" b="1" u="sng" dirty="0" smtClean="0"/>
              <a:t>eat</a:t>
            </a:r>
            <a:r>
              <a:rPr lang="en-US" dirty="0" smtClean="0"/>
              <a:t> at the new restaurant.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9366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/>
              <a:t>Subject Verb Agreement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  <a:ln>
            <a:solidFill>
              <a:srgbClr val="000000"/>
            </a:solidFill>
          </a:ln>
        </p:spPr>
        <p:txBody>
          <a:bodyPr/>
          <a:lstStyle/>
          <a:p>
            <a:r>
              <a:rPr lang="en-US" dirty="0" smtClean="0"/>
              <a:t>Some indefinite pronouns are singular or plural and require a singular or plural verb.</a:t>
            </a:r>
          </a:p>
          <a:p>
            <a:pPr marL="0" indent="0">
              <a:buNone/>
            </a:pPr>
            <a:r>
              <a:rPr lang="en-US" sz="2800" dirty="0" smtClean="0">
                <a:solidFill>
                  <a:srgbClr val="0000FF"/>
                </a:solidFill>
              </a:rPr>
              <a:t>all, some</a:t>
            </a:r>
          </a:p>
          <a:p>
            <a:r>
              <a:rPr lang="en-US" b="1" dirty="0" smtClean="0"/>
              <a:t>Examples</a:t>
            </a:r>
            <a:r>
              <a:rPr lang="en-US" dirty="0" smtClean="0"/>
              <a:t>:</a:t>
            </a:r>
          </a:p>
          <a:p>
            <a:pPr lvl="1"/>
            <a:r>
              <a:rPr lang="en-US" b="1" dirty="0" smtClean="0">
                <a:solidFill>
                  <a:srgbClr val="0000FF"/>
                </a:solidFill>
              </a:rPr>
              <a:t>All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of the toys </a:t>
            </a:r>
            <a:r>
              <a:rPr lang="en-US" b="1" u="sng" dirty="0" smtClean="0"/>
              <a:t>are</a:t>
            </a:r>
            <a:r>
              <a:rPr lang="en-US" dirty="0" smtClean="0"/>
              <a:t> new.</a:t>
            </a:r>
          </a:p>
          <a:p>
            <a:pPr lvl="1"/>
            <a:r>
              <a:rPr lang="en-US" b="1" dirty="0" smtClean="0">
                <a:solidFill>
                  <a:srgbClr val="0000FF"/>
                </a:solidFill>
              </a:rPr>
              <a:t>All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 smtClean="0"/>
              <a:t>of the cake </a:t>
            </a:r>
            <a:r>
              <a:rPr lang="en-US" b="1" u="sng" dirty="0" smtClean="0"/>
              <a:t>is</a:t>
            </a:r>
            <a:r>
              <a:rPr lang="en-US" dirty="0" smtClean="0"/>
              <a:t> gone</a:t>
            </a:r>
            <a:r>
              <a:rPr lang="en-US" dirty="0" smtClean="0"/>
              <a:t>.</a:t>
            </a:r>
          </a:p>
          <a:p>
            <a:pPr lvl="1"/>
            <a:r>
              <a:rPr lang="en-US" b="1" dirty="0" smtClean="0">
                <a:solidFill>
                  <a:srgbClr val="0000FF"/>
                </a:solidFill>
              </a:rPr>
              <a:t>Some </a:t>
            </a:r>
            <a:r>
              <a:rPr lang="en-US" dirty="0" smtClean="0"/>
              <a:t>of </a:t>
            </a:r>
            <a:r>
              <a:rPr lang="en-US" dirty="0"/>
              <a:t>the </a:t>
            </a:r>
            <a:r>
              <a:rPr lang="en-US" dirty="0" smtClean="0"/>
              <a:t>clothes </a:t>
            </a:r>
            <a:r>
              <a:rPr lang="en-US" b="1" u="sng" dirty="0" smtClean="0"/>
              <a:t>are</a:t>
            </a:r>
            <a:r>
              <a:rPr lang="en-US" b="1" dirty="0" smtClean="0"/>
              <a:t> </a:t>
            </a:r>
            <a:r>
              <a:rPr lang="en-US" dirty="0" smtClean="0"/>
              <a:t>dirty.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4276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Practice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each slide, identify the verb in the sentence. Also, identify what type of verb it is.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2674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1096" y="4457951"/>
            <a:ext cx="6609826" cy="833203"/>
          </a:xfrm>
        </p:spPr>
        <p:txBody>
          <a:bodyPr/>
          <a:lstStyle/>
          <a:p>
            <a:endParaRPr lang="en-US"/>
          </a:p>
        </p:txBody>
      </p:sp>
      <p:pic>
        <p:nvPicPr>
          <p:cNvPr id="7" name="Picture Placeholder 6" descr="strawberries-1396330_1920.jpg"/>
          <p:cNvPicPr>
            <a:picLocks noGrp="1" noChangeAspect="1"/>
          </p:cNvPicPr>
          <p:nvPr>
            <p:ph type="pic"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61096" y="270126"/>
            <a:ext cx="8447784" cy="6335838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0" y="5679021"/>
            <a:ext cx="9144000" cy="775732"/>
          </a:xfrm>
          <a:ln w="38100" cmpd="sng">
            <a:solidFill>
              <a:srgbClr val="000000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3600" dirty="0" smtClean="0"/>
              <a:t>The strawberries look quite ripe.</a:t>
            </a:r>
            <a:endParaRPr lang="en-US" sz="3600" dirty="0"/>
          </a:p>
        </p:txBody>
      </p:sp>
      <p:sp>
        <p:nvSpPr>
          <p:cNvPr id="8" name="Rectangle 7"/>
          <p:cNvSpPr/>
          <p:nvPr/>
        </p:nvSpPr>
        <p:spPr>
          <a:xfrm>
            <a:off x="4656420" y="5739489"/>
            <a:ext cx="1108669" cy="609579"/>
          </a:xfrm>
          <a:prstGeom prst="rect">
            <a:avLst/>
          </a:prstGeom>
          <a:solidFill>
            <a:srgbClr val="FFFF00">
              <a:alpha val="30000"/>
            </a:srgbClr>
          </a:solidFill>
          <a:ln w="12700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070437" y="4939365"/>
            <a:ext cx="1848037" cy="646331"/>
          </a:xfrm>
          <a:prstGeom prst="rect">
            <a:avLst/>
          </a:prstGeom>
          <a:solidFill>
            <a:srgbClr val="FDFE4B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 w="15875">
                  <a:noFill/>
                </a:ln>
                <a:effectLst>
                  <a:glow rad="101600">
                    <a:schemeClr val="bg1"/>
                  </a:glow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Linking</a:t>
            </a:r>
            <a:endParaRPr lang="en-US" sz="3600" b="1" dirty="0">
              <a:ln w="15875">
                <a:noFill/>
              </a:ln>
              <a:effectLst>
                <a:glow rad="101600">
                  <a:schemeClr val="bg1"/>
                </a:glow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01303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 smtClean="0"/>
              <a:t>Verbs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FFFFFF"/>
          </a:solidFill>
          <a:ln w="38100" cmpd="sng">
            <a:solidFill>
              <a:srgbClr val="000000"/>
            </a:solidFill>
          </a:ln>
        </p:spPr>
        <p:txBody>
          <a:bodyPr>
            <a:normAutofit lnSpcReduction="10000"/>
          </a:bodyPr>
          <a:lstStyle/>
          <a:p>
            <a:r>
              <a:rPr lang="en-US" b="1" dirty="0" smtClean="0"/>
              <a:t>A verb is a word that represents an action, occurrence, or state of being.</a:t>
            </a:r>
          </a:p>
          <a:p>
            <a:r>
              <a:rPr lang="en-US" dirty="0" smtClean="0"/>
              <a:t>A verb is one of the main parts of a sentence.</a:t>
            </a:r>
          </a:p>
          <a:p>
            <a:r>
              <a:rPr lang="en-US" dirty="0" smtClean="0"/>
              <a:t>There are many different kinds of verbs:</a:t>
            </a:r>
          </a:p>
          <a:p>
            <a:pPr lvl="1"/>
            <a:r>
              <a:rPr lang="en-US" dirty="0" smtClean="0"/>
              <a:t>Action</a:t>
            </a:r>
          </a:p>
          <a:p>
            <a:pPr lvl="1"/>
            <a:r>
              <a:rPr lang="en-US" dirty="0" smtClean="0"/>
              <a:t>Linking</a:t>
            </a:r>
          </a:p>
          <a:p>
            <a:pPr lvl="1"/>
            <a:r>
              <a:rPr lang="en-US" dirty="0" smtClean="0"/>
              <a:t>Auxiliary</a:t>
            </a:r>
          </a:p>
          <a:p>
            <a:pPr lvl="1"/>
            <a:r>
              <a:rPr lang="en-US" dirty="0" smtClean="0"/>
              <a:t>Irregular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1759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ogs-2921382_1920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732" y="271016"/>
            <a:ext cx="8767845" cy="6041593"/>
          </a:xfrm>
          <a:prstGeom prst="rect">
            <a:avLst/>
          </a:prstGeom>
          <a:ln w="38100" cmpd="sng">
            <a:solidFill>
              <a:schemeClr val="tx1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4481458" y="5123317"/>
            <a:ext cx="1848037" cy="646331"/>
          </a:xfrm>
          <a:prstGeom prst="rect">
            <a:avLst/>
          </a:prstGeom>
          <a:solidFill>
            <a:srgbClr val="FDFE4B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 w="15875">
                  <a:noFill/>
                </a:ln>
                <a:effectLst>
                  <a:glow rad="101600">
                    <a:schemeClr val="bg1"/>
                  </a:glow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Action</a:t>
            </a:r>
            <a:endParaRPr lang="en-US" sz="3600" b="1" dirty="0">
              <a:ln w="15875">
                <a:noFill/>
              </a:ln>
              <a:effectLst>
                <a:glow rad="101600">
                  <a:schemeClr val="bg1"/>
                </a:glow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Text Placeholder 5"/>
          <p:cNvSpPr txBox="1">
            <a:spLocks/>
          </p:cNvSpPr>
          <p:nvPr/>
        </p:nvSpPr>
        <p:spPr>
          <a:xfrm>
            <a:off x="154416" y="5880581"/>
            <a:ext cx="8908952" cy="775732"/>
          </a:xfrm>
          <a:prstGeom prst="rect">
            <a:avLst/>
          </a:prstGeom>
          <a:solidFill>
            <a:schemeClr val="bg1"/>
          </a:solidFill>
          <a:ln w="38100" cmpd="sng">
            <a:solidFill>
              <a:srgbClr val="000000"/>
            </a:solidFill>
          </a:ln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600" dirty="0" smtClean="0"/>
              <a:t>Six huskies raced over the tundra.</a:t>
            </a:r>
            <a:endParaRPr lang="en-US" sz="3600" dirty="0"/>
          </a:p>
        </p:txBody>
      </p:sp>
      <p:sp>
        <p:nvSpPr>
          <p:cNvPr id="8" name="Rectangle 7"/>
          <p:cNvSpPr/>
          <p:nvPr/>
        </p:nvSpPr>
        <p:spPr>
          <a:xfrm>
            <a:off x="3184903" y="5949808"/>
            <a:ext cx="1451349" cy="609579"/>
          </a:xfrm>
          <a:prstGeom prst="rect">
            <a:avLst/>
          </a:prstGeom>
          <a:solidFill>
            <a:srgbClr val="FFFF00">
              <a:alpha val="30000"/>
            </a:srgbClr>
          </a:solidFill>
          <a:ln w="12700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132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order-collie-661173_1920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5206" y="178851"/>
            <a:ext cx="8717731" cy="5770957"/>
          </a:xfrm>
          <a:prstGeom prst="rect">
            <a:avLst/>
          </a:prstGeom>
          <a:ln w="38100" cmpd="sng">
            <a:solidFill>
              <a:srgbClr val="000000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6154541" y="5123317"/>
            <a:ext cx="1848037" cy="646331"/>
          </a:xfrm>
          <a:prstGeom prst="rect">
            <a:avLst/>
          </a:prstGeom>
          <a:solidFill>
            <a:srgbClr val="FDFE4B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 w="15875">
                  <a:noFill/>
                </a:ln>
                <a:effectLst>
                  <a:glow rad="101600">
                    <a:schemeClr val="bg1"/>
                  </a:glow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Action</a:t>
            </a:r>
            <a:endParaRPr lang="en-US" sz="3600" b="1" dirty="0">
              <a:ln w="15875">
                <a:noFill/>
              </a:ln>
              <a:effectLst>
                <a:glow rad="101600">
                  <a:schemeClr val="bg1"/>
                </a:glow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Text Placeholder 5"/>
          <p:cNvSpPr txBox="1">
            <a:spLocks/>
          </p:cNvSpPr>
          <p:nvPr/>
        </p:nvSpPr>
        <p:spPr>
          <a:xfrm>
            <a:off x="154416" y="5880581"/>
            <a:ext cx="8908952" cy="775732"/>
          </a:xfrm>
          <a:prstGeom prst="rect">
            <a:avLst/>
          </a:prstGeom>
          <a:solidFill>
            <a:schemeClr val="bg1"/>
          </a:solidFill>
          <a:ln w="38100" cmpd="sng">
            <a:solidFill>
              <a:srgbClr val="000000"/>
            </a:solidFill>
          </a:ln>
        </p:spPr>
        <p:txBody>
          <a:bodyPr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600" dirty="0" smtClean="0"/>
              <a:t>On the beach, the dog played with a ball.</a:t>
            </a:r>
            <a:endParaRPr lang="en-US" sz="3600" dirty="0"/>
          </a:p>
        </p:txBody>
      </p:sp>
      <p:sp>
        <p:nvSpPr>
          <p:cNvPr id="8" name="Rectangle 7"/>
          <p:cNvSpPr/>
          <p:nvPr/>
        </p:nvSpPr>
        <p:spPr>
          <a:xfrm>
            <a:off x="5079719" y="5929652"/>
            <a:ext cx="1592452" cy="609579"/>
          </a:xfrm>
          <a:prstGeom prst="rect">
            <a:avLst/>
          </a:prstGeom>
          <a:solidFill>
            <a:srgbClr val="FFFF00">
              <a:alpha val="30000"/>
            </a:srgbClr>
          </a:solidFill>
          <a:ln w="12700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869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dobeStock_70604392.jpe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890" y="309956"/>
            <a:ext cx="8700530" cy="5806658"/>
          </a:xfrm>
          <a:prstGeom prst="rect">
            <a:avLst/>
          </a:prstGeom>
          <a:ln w="38100" cmpd="sng">
            <a:solidFill>
              <a:srgbClr val="000000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2687428" y="5103161"/>
            <a:ext cx="1848037" cy="646331"/>
          </a:xfrm>
          <a:prstGeom prst="rect">
            <a:avLst/>
          </a:prstGeom>
          <a:solidFill>
            <a:srgbClr val="FDFE4B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 w="15875">
                  <a:noFill/>
                </a:ln>
                <a:effectLst>
                  <a:glow rad="101600">
                    <a:schemeClr val="bg1"/>
                  </a:glow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Linking</a:t>
            </a:r>
            <a:endParaRPr lang="en-US" sz="3600" b="1" dirty="0">
              <a:ln w="15875">
                <a:noFill/>
              </a:ln>
              <a:effectLst>
                <a:glow rad="101600">
                  <a:schemeClr val="bg1"/>
                </a:glow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Text Placeholder 5"/>
          <p:cNvSpPr txBox="1">
            <a:spLocks/>
          </p:cNvSpPr>
          <p:nvPr/>
        </p:nvSpPr>
        <p:spPr>
          <a:xfrm>
            <a:off x="154416" y="5880581"/>
            <a:ext cx="8908952" cy="775732"/>
          </a:xfrm>
          <a:prstGeom prst="rect">
            <a:avLst/>
          </a:prstGeom>
          <a:solidFill>
            <a:schemeClr val="bg1"/>
          </a:solidFill>
          <a:ln w="38100" cmpd="sng">
            <a:solidFill>
              <a:srgbClr val="000000"/>
            </a:solidFill>
          </a:ln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600" dirty="0" smtClean="0"/>
              <a:t>The chocolate cake looks delicious.</a:t>
            </a:r>
            <a:endParaRPr lang="en-US" sz="3600" dirty="0"/>
          </a:p>
        </p:txBody>
      </p:sp>
      <p:sp>
        <p:nvSpPr>
          <p:cNvPr id="8" name="Rectangle 7"/>
          <p:cNvSpPr/>
          <p:nvPr/>
        </p:nvSpPr>
        <p:spPr>
          <a:xfrm>
            <a:off x="5160351" y="5929652"/>
            <a:ext cx="1290087" cy="609579"/>
          </a:xfrm>
          <a:prstGeom prst="rect">
            <a:avLst/>
          </a:prstGeom>
          <a:solidFill>
            <a:srgbClr val="FFFF00">
              <a:alpha val="30000"/>
            </a:srgbClr>
          </a:solidFill>
          <a:ln w="12700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653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 smtClean="0"/>
              <a:t>Action Verbs</a:t>
            </a:r>
            <a:endParaRPr lang="en-US" sz="6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>
            <a:normAutofit fontScale="92500"/>
          </a:bodyPr>
          <a:lstStyle/>
          <a:p>
            <a:r>
              <a:rPr lang="en-US" dirty="0" smtClean="0"/>
              <a:t>An action </a:t>
            </a:r>
            <a:r>
              <a:rPr lang="en-US" dirty="0" smtClean="0"/>
              <a:t>verb </a:t>
            </a:r>
            <a:r>
              <a:rPr lang="en-US" dirty="0" smtClean="0"/>
              <a:t>is a word that expresses an action that the subject of the sentence does. </a:t>
            </a:r>
          </a:p>
          <a:p>
            <a:r>
              <a:rPr lang="en-US" dirty="0" smtClean="0"/>
              <a:t>The subject of the sentence is the </a:t>
            </a:r>
            <a:r>
              <a:rPr lang="en-US" b="1" dirty="0" smtClean="0"/>
              <a:t>noun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b="1" dirty="0" smtClean="0"/>
              <a:t>Examples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run</a:t>
            </a:r>
          </a:p>
          <a:p>
            <a:pPr lvl="1"/>
            <a:r>
              <a:rPr lang="en-US" dirty="0" smtClean="0"/>
              <a:t>jump</a:t>
            </a:r>
          </a:p>
          <a:p>
            <a:pPr lvl="1"/>
            <a:r>
              <a:rPr lang="en-US" dirty="0" smtClean="0"/>
              <a:t>ski</a:t>
            </a:r>
            <a:endParaRPr lang="en-US" dirty="0"/>
          </a:p>
          <a:p>
            <a:pPr lvl="1"/>
            <a:r>
              <a:rPr lang="en-US" dirty="0" smtClean="0"/>
              <a:t>bake</a:t>
            </a:r>
          </a:p>
        </p:txBody>
      </p:sp>
    </p:spTree>
    <p:extLst>
      <p:ext uri="{BB962C8B-B14F-4D97-AF65-F5344CB8AC3E}">
        <p14:creationId xmlns:p14="http://schemas.microsoft.com/office/powerpoint/2010/main" val="2180676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 smtClean="0"/>
              <a:t>Action Verbs</a:t>
            </a:r>
            <a:endParaRPr lang="en-US" sz="6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FFFFFF"/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 smtClean="0"/>
              <a:t>Jenny and Sam </a:t>
            </a:r>
            <a:r>
              <a:rPr lang="en-US" b="1" u="sng" dirty="0" smtClean="0"/>
              <a:t>ran</a:t>
            </a:r>
            <a:r>
              <a:rPr lang="en-US" dirty="0" smtClean="0"/>
              <a:t> to the store. </a:t>
            </a:r>
          </a:p>
          <a:p>
            <a:endParaRPr lang="en-US" dirty="0" smtClean="0"/>
          </a:p>
          <a:p>
            <a:r>
              <a:rPr lang="en-US" dirty="0" smtClean="0"/>
              <a:t>In the evening, the ducks </a:t>
            </a:r>
            <a:r>
              <a:rPr lang="en-US" b="1" u="sng" dirty="0" smtClean="0"/>
              <a:t>swim</a:t>
            </a:r>
            <a:r>
              <a:rPr lang="en-US" dirty="0" smtClean="0"/>
              <a:t> in the pool.</a:t>
            </a:r>
          </a:p>
          <a:p>
            <a:endParaRPr lang="en-US" dirty="0"/>
          </a:p>
          <a:p>
            <a:r>
              <a:rPr lang="en-US" dirty="0" smtClean="0"/>
              <a:t>The squirrel </a:t>
            </a:r>
            <a:r>
              <a:rPr lang="en-US" b="1" u="sng" dirty="0" smtClean="0"/>
              <a:t>gathered</a:t>
            </a:r>
            <a:r>
              <a:rPr lang="en-US" dirty="0" smtClean="0"/>
              <a:t> food at the campsite.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49905" y="2213428"/>
            <a:ext cx="7511143" cy="400110"/>
          </a:xfrm>
          <a:prstGeom prst="rect">
            <a:avLst/>
          </a:prstGeom>
          <a:solidFill>
            <a:srgbClr val="FDFE4B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Jenny and Sam are the nouns completing the action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842955" y="3897082"/>
            <a:ext cx="7511143" cy="400110"/>
          </a:xfrm>
          <a:prstGeom prst="rect">
            <a:avLst/>
          </a:prstGeom>
          <a:solidFill>
            <a:srgbClr val="FDFE4B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Ducks is the noun completing the action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749905" y="5499557"/>
            <a:ext cx="7511143" cy="400110"/>
          </a:xfrm>
          <a:prstGeom prst="rect">
            <a:avLst/>
          </a:prstGeom>
          <a:solidFill>
            <a:srgbClr val="FDFE4B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Squirrel is the noun completing the action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49851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Linking Verbs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</a:t>
            </a:r>
            <a:r>
              <a:rPr lang="en-US" b="1" dirty="0" smtClean="0"/>
              <a:t>linking verb </a:t>
            </a:r>
            <a:r>
              <a:rPr lang="en-US" dirty="0" smtClean="0"/>
              <a:t>connects a subject of the verb to additional information about the subject.</a:t>
            </a:r>
          </a:p>
          <a:p>
            <a:r>
              <a:rPr lang="en-US" dirty="0" smtClean="0"/>
              <a:t>A linking verb does not show action.</a:t>
            </a:r>
            <a:endParaRPr lang="en-US" dirty="0"/>
          </a:p>
          <a:p>
            <a:r>
              <a:rPr lang="en-US" b="1" dirty="0" smtClean="0"/>
              <a:t>Examples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be (am, is, are, was, were, has, been)</a:t>
            </a:r>
          </a:p>
          <a:p>
            <a:pPr lvl="1"/>
            <a:r>
              <a:rPr lang="en-US" dirty="0" smtClean="0"/>
              <a:t>become</a:t>
            </a:r>
          </a:p>
          <a:p>
            <a:pPr lvl="1"/>
            <a:r>
              <a:rPr lang="en-US" dirty="0" smtClean="0"/>
              <a:t>seem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805347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Linking Verbs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FFFFFF"/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 smtClean="0"/>
              <a:t>The students </a:t>
            </a:r>
            <a:r>
              <a:rPr lang="en-US" b="1" u="sng" dirty="0" smtClean="0"/>
              <a:t>are</a:t>
            </a:r>
            <a:r>
              <a:rPr lang="en-US" dirty="0" smtClean="0"/>
              <a:t> excited about the fieldtrip.</a:t>
            </a:r>
          </a:p>
          <a:p>
            <a:endParaRPr lang="en-US" dirty="0" smtClean="0"/>
          </a:p>
          <a:p>
            <a:r>
              <a:rPr lang="en-US" dirty="0" smtClean="0"/>
              <a:t>He </a:t>
            </a:r>
            <a:r>
              <a:rPr lang="en-US" b="1" u="sng" dirty="0" smtClean="0"/>
              <a:t>looks</a:t>
            </a:r>
            <a:r>
              <a:rPr lang="en-US" dirty="0" smtClean="0"/>
              <a:t> exhausted.</a:t>
            </a:r>
          </a:p>
          <a:p>
            <a:endParaRPr lang="en-US" dirty="0"/>
          </a:p>
          <a:p>
            <a:r>
              <a:rPr lang="en-US" dirty="0" smtClean="0"/>
              <a:t>The puppies </a:t>
            </a:r>
            <a:r>
              <a:rPr lang="en-US" b="1" u="sng" dirty="0" smtClean="0"/>
              <a:t>were</a:t>
            </a:r>
            <a:r>
              <a:rPr lang="en-US" dirty="0" smtClean="0"/>
              <a:t> playful.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49905" y="2708498"/>
            <a:ext cx="7511143" cy="400110"/>
          </a:xfrm>
          <a:prstGeom prst="rect">
            <a:avLst/>
          </a:prstGeom>
          <a:solidFill>
            <a:srgbClr val="FDFE4B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The linking verb </a:t>
            </a:r>
            <a:r>
              <a:rPr lang="en-US" sz="2000" b="1" dirty="0" smtClean="0"/>
              <a:t>are</a:t>
            </a:r>
            <a:r>
              <a:rPr lang="en-US" sz="2000" dirty="0" smtClean="0"/>
              <a:t> links </a:t>
            </a:r>
            <a:r>
              <a:rPr lang="en-US" sz="2000" i="1" dirty="0" smtClean="0"/>
              <a:t>students</a:t>
            </a:r>
            <a:r>
              <a:rPr lang="en-US" sz="2000" dirty="0" smtClean="0"/>
              <a:t> to </a:t>
            </a:r>
            <a:r>
              <a:rPr lang="en-US" sz="2000" i="1" dirty="0" smtClean="0"/>
              <a:t>excited</a:t>
            </a:r>
            <a:endParaRPr lang="en-US" sz="20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842955" y="3973911"/>
            <a:ext cx="7511143" cy="400110"/>
          </a:xfrm>
          <a:prstGeom prst="rect">
            <a:avLst/>
          </a:prstGeom>
          <a:solidFill>
            <a:srgbClr val="FDFE4B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The linking verb </a:t>
            </a:r>
            <a:r>
              <a:rPr lang="en-US" sz="2000" b="1" dirty="0" smtClean="0"/>
              <a:t>looks</a:t>
            </a:r>
            <a:r>
              <a:rPr lang="en-US" sz="2000" dirty="0" smtClean="0"/>
              <a:t> links </a:t>
            </a:r>
            <a:r>
              <a:rPr lang="en-US" sz="2000" i="1" dirty="0" smtClean="0"/>
              <a:t>he</a:t>
            </a:r>
            <a:r>
              <a:rPr lang="en-US" sz="2000" dirty="0" smtClean="0"/>
              <a:t> to </a:t>
            </a:r>
            <a:r>
              <a:rPr lang="en-US" sz="2000" u="sng" dirty="0" smtClean="0"/>
              <a:t>exhausted</a:t>
            </a:r>
            <a:endParaRPr lang="en-US" sz="2000" u="sng" dirty="0"/>
          </a:p>
        </p:txBody>
      </p:sp>
      <p:sp>
        <p:nvSpPr>
          <p:cNvPr id="6" name="TextBox 5"/>
          <p:cNvSpPr txBox="1"/>
          <p:nvPr/>
        </p:nvSpPr>
        <p:spPr>
          <a:xfrm>
            <a:off x="749905" y="5103108"/>
            <a:ext cx="7511143" cy="400110"/>
          </a:xfrm>
          <a:prstGeom prst="rect">
            <a:avLst/>
          </a:prstGeom>
          <a:solidFill>
            <a:srgbClr val="FDFE4B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The linking verb </a:t>
            </a:r>
            <a:r>
              <a:rPr lang="en-US" sz="2000" b="1" dirty="0" smtClean="0"/>
              <a:t>were</a:t>
            </a:r>
            <a:r>
              <a:rPr lang="en-US" sz="2000" dirty="0" smtClean="0"/>
              <a:t> links </a:t>
            </a:r>
            <a:r>
              <a:rPr lang="en-US" sz="2000" i="1" dirty="0" smtClean="0"/>
              <a:t>puppies</a:t>
            </a:r>
            <a:r>
              <a:rPr lang="en-US" sz="2000" dirty="0" smtClean="0"/>
              <a:t> to </a:t>
            </a:r>
            <a:r>
              <a:rPr lang="en-US" sz="2000" i="1" dirty="0" smtClean="0"/>
              <a:t>playful</a:t>
            </a:r>
            <a:r>
              <a:rPr lang="en-US" sz="2000" dirty="0" smtClean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07469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Auxiliary Verbs 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  <a:ln>
            <a:solidFill>
              <a:srgbClr val="000000"/>
            </a:solidFill>
          </a:ln>
        </p:spPr>
        <p:txBody>
          <a:bodyPr/>
          <a:lstStyle/>
          <a:p>
            <a:r>
              <a:rPr lang="en-US" dirty="0" smtClean="0"/>
              <a:t>An </a:t>
            </a:r>
            <a:r>
              <a:rPr lang="en-US" b="1" dirty="0" smtClean="0"/>
              <a:t>auxiliary verb</a:t>
            </a:r>
            <a:r>
              <a:rPr lang="en-US" dirty="0" smtClean="0"/>
              <a:t>, or </a:t>
            </a:r>
            <a:r>
              <a:rPr lang="en-US" b="1" dirty="0" smtClean="0"/>
              <a:t>helping verb</a:t>
            </a:r>
            <a:r>
              <a:rPr lang="en-US" dirty="0" smtClean="0"/>
              <a:t>, accompanies another verb to help express its tense, mood, or voice. </a:t>
            </a:r>
          </a:p>
          <a:p>
            <a:r>
              <a:rPr lang="en-US" b="1" dirty="0"/>
              <a:t>Examples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be (am, is, are, </a:t>
            </a:r>
            <a:r>
              <a:rPr lang="en-US" dirty="0" smtClean="0"/>
              <a:t>was, were, being, been)</a:t>
            </a:r>
          </a:p>
          <a:p>
            <a:pPr lvl="1"/>
            <a:r>
              <a:rPr lang="en-US" dirty="0" smtClean="0"/>
              <a:t>do (does, do, did)</a:t>
            </a:r>
          </a:p>
          <a:p>
            <a:pPr lvl="1"/>
            <a:r>
              <a:rPr lang="en-US" dirty="0" smtClean="0"/>
              <a:t>have (has, have, having)</a:t>
            </a:r>
          </a:p>
        </p:txBody>
      </p:sp>
    </p:spTree>
    <p:extLst>
      <p:ext uri="{BB962C8B-B14F-4D97-AF65-F5344CB8AC3E}">
        <p14:creationId xmlns:p14="http://schemas.microsoft.com/office/powerpoint/2010/main" val="40091458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Auxiliary Verbs 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r>
              <a:rPr lang="en-US" dirty="0" smtClean="0"/>
              <a:t>Some auxiliary verbs are called modal auxiliary verbs. </a:t>
            </a:r>
          </a:p>
          <a:p>
            <a:r>
              <a:rPr lang="en-US" dirty="0" smtClean="0"/>
              <a:t>These verbs never change their forms. </a:t>
            </a:r>
          </a:p>
          <a:p>
            <a:r>
              <a:rPr lang="en-US" b="1" dirty="0"/>
              <a:t>Examples</a:t>
            </a:r>
            <a:r>
              <a:rPr lang="en-US" dirty="0" smtClean="0"/>
              <a:t>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109820"/>
              </p:ext>
            </p:extLst>
          </p:nvPr>
        </p:nvGraphicFramePr>
        <p:xfrm>
          <a:off x="564413" y="4311581"/>
          <a:ext cx="8021595" cy="975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04319"/>
                <a:gridCol w="1604319"/>
                <a:gridCol w="1604319"/>
                <a:gridCol w="1604319"/>
                <a:gridCol w="1604319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can</a:t>
                      </a:r>
                      <a:endParaRPr lang="en-US" sz="2600" dirty="0"/>
                    </a:p>
                  </a:txBody>
                  <a:tcPr>
                    <a:lnL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could</a:t>
                      </a:r>
                      <a:endParaRPr lang="en-US" sz="2600" dirty="0"/>
                    </a:p>
                  </a:txBody>
                  <a:tcPr>
                    <a:lnL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may</a:t>
                      </a:r>
                      <a:endParaRPr lang="en-US" sz="2600" dirty="0"/>
                    </a:p>
                  </a:txBody>
                  <a:tcPr>
                    <a:lnL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might</a:t>
                      </a:r>
                      <a:endParaRPr lang="en-US" sz="2600" dirty="0"/>
                    </a:p>
                  </a:txBody>
                  <a:tcPr>
                    <a:lnL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must</a:t>
                      </a:r>
                      <a:endParaRPr lang="en-US" sz="2600" dirty="0"/>
                    </a:p>
                  </a:txBody>
                  <a:tcPr>
                    <a:lnL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ought to</a:t>
                      </a:r>
                      <a:endParaRPr lang="en-US" sz="2600" dirty="0"/>
                    </a:p>
                  </a:txBody>
                  <a:tcPr>
                    <a:lnL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shall</a:t>
                      </a:r>
                      <a:endParaRPr lang="en-US" sz="2600" dirty="0"/>
                    </a:p>
                  </a:txBody>
                  <a:tcPr>
                    <a:lnL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should</a:t>
                      </a:r>
                      <a:endParaRPr lang="en-US" sz="2600" dirty="0"/>
                    </a:p>
                  </a:txBody>
                  <a:tcPr>
                    <a:lnL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will</a:t>
                      </a:r>
                      <a:endParaRPr lang="en-US" sz="2600" dirty="0"/>
                    </a:p>
                  </a:txBody>
                  <a:tcPr>
                    <a:lnL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would</a:t>
                      </a:r>
                      <a:endParaRPr lang="en-US" sz="2600" dirty="0"/>
                    </a:p>
                  </a:txBody>
                  <a:tcPr>
                    <a:lnL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529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Auxiliary Verbs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FFFFFF"/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b="1" u="sng" dirty="0" smtClean="0"/>
              <a:t>Does</a:t>
            </a:r>
            <a:r>
              <a:rPr lang="en-US" dirty="0" smtClean="0"/>
              <a:t> she have a goldfish?</a:t>
            </a:r>
          </a:p>
          <a:p>
            <a:endParaRPr lang="en-US" dirty="0" smtClean="0"/>
          </a:p>
          <a:p>
            <a:r>
              <a:rPr lang="en-US" dirty="0" smtClean="0"/>
              <a:t>They </a:t>
            </a:r>
            <a:r>
              <a:rPr lang="en-US" b="1" u="sng" dirty="0" smtClean="0"/>
              <a:t>will</a:t>
            </a:r>
            <a:r>
              <a:rPr lang="en-US" dirty="0" smtClean="0"/>
              <a:t> not go to the stadium today.</a:t>
            </a:r>
          </a:p>
          <a:p>
            <a:endParaRPr lang="en-US" dirty="0"/>
          </a:p>
          <a:p>
            <a:r>
              <a:rPr lang="en-US" dirty="0" smtClean="0"/>
              <a:t>We </a:t>
            </a:r>
            <a:r>
              <a:rPr lang="en-US" b="1" u="sng" dirty="0" smtClean="0"/>
              <a:t>are</a:t>
            </a:r>
            <a:r>
              <a:rPr lang="en-US" dirty="0" smtClean="0"/>
              <a:t> eating ice cream tonight.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49905" y="2213428"/>
            <a:ext cx="7511143" cy="400110"/>
          </a:xfrm>
          <a:prstGeom prst="rect">
            <a:avLst/>
          </a:prstGeom>
          <a:solidFill>
            <a:srgbClr val="FDFE4B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The main verb is have, and the auxiliary verb is does. 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842955" y="3496972"/>
            <a:ext cx="7511143" cy="400110"/>
          </a:xfrm>
          <a:prstGeom prst="rect">
            <a:avLst/>
          </a:prstGeom>
          <a:solidFill>
            <a:srgbClr val="FDFE4B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The main verb is go and the auxiliary verb is will. 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749905" y="4704255"/>
            <a:ext cx="7511143" cy="400110"/>
          </a:xfrm>
          <a:prstGeom prst="rect">
            <a:avLst/>
          </a:prstGeom>
          <a:solidFill>
            <a:srgbClr val="FDFE4B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The main verb is eating and the auxiliary verb is are.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07469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pothecary">
      <a:majorFont>
        <a:latin typeface="Book Antiqua"/>
        <a:ea typeface=""/>
        <a:cs typeface=""/>
        <a:font script="Jpan" typeface="ＭＳ Ｐ明朝"/>
        <a:font script="Hang" typeface="HY견명조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견명조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9713</TotalTime>
  <Words>897</Words>
  <Application>Microsoft Macintosh PowerPoint</Application>
  <PresentationFormat>On-screen Show (4:3)</PresentationFormat>
  <Paragraphs>207</Paragraphs>
  <Slides>22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PowerPoint Presentation</vt:lpstr>
      <vt:lpstr>Verbs</vt:lpstr>
      <vt:lpstr>Action Verbs</vt:lpstr>
      <vt:lpstr>Action Verbs</vt:lpstr>
      <vt:lpstr>Linking Verbs</vt:lpstr>
      <vt:lpstr>Linking Verbs</vt:lpstr>
      <vt:lpstr>Auxiliary Verbs </vt:lpstr>
      <vt:lpstr>Auxiliary Verbs </vt:lpstr>
      <vt:lpstr>Auxiliary Verbs</vt:lpstr>
      <vt:lpstr>Linking vs. Auxiliary Verbs</vt:lpstr>
      <vt:lpstr>Verb Forms</vt:lpstr>
      <vt:lpstr>Verbs</vt:lpstr>
      <vt:lpstr>Irregular Verbs</vt:lpstr>
      <vt:lpstr>Subject Verb Agreement</vt:lpstr>
      <vt:lpstr>Subject Verb Agreement</vt:lpstr>
      <vt:lpstr>Subject Verb Agreement</vt:lpstr>
      <vt:lpstr>Subject Verb Agreement</vt:lpstr>
      <vt:lpstr>Let’s Practice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Parts of Speech</dc:title>
  <dc:creator>Christina Schneider</dc:creator>
  <cp:lastModifiedBy>Christina Schneider</cp:lastModifiedBy>
  <cp:revision>51</cp:revision>
  <dcterms:created xsi:type="dcterms:W3CDTF">2015-01-28T04:16:00Z</dcterms:created>
  <dcterms:modified xsi:type="dcterms:W3CDTF">2020-02-15T22:28:25Z</dcterms:modified>
</cp:coreProperties>
</file>

<file path=docProps/thumbnail.jpeg>
</file>